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6" r:id="rId7"/>
    <p:sldId id="269" r:id="rId8"/>
    <p:sldId id="258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74" r:id="rId17"/>
    <p:sldId id="259" r:id="rId18"/>
    <p:sldId id="260" r:id="rId19"/>
    <p:sldId id="261" r:id="rId20"/>
    <p:sldId id="262" r:id="rId21"/>
    <p:sldId id="278" r:id="rId22"/>
    <p:sldId id="277" r:id="rId23"/>
    <p:sldId id="275" r:id="rId24"/>
  </p:sldIdLst>
  <p:sldSz cx="12192000" cy="6858000"/>
  <p:notesSz cx="6858000" cy="9144000"/>
  <p:defaultTextStyle>
    <a:defPPr>
      <a:defRPr lang="af-Z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7110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65526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65373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15552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96682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419998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71869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90534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415338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89295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80270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2389-0369-435B-BD3A-5F3935103975}" type="datetimeFigureOut">
              <a:rPr lang="af-ZA" smtClean="0"/>
              <a:t>2016/12/29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6060A-4956-4081-A3E3-172A4C9E4730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31385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3047" y="506437"/>
            <a:ext cx="10058400" cy="58521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7" y="506437"/>
            <a:ext cx="10058400" cy="5852160"/>
          </a:xfrm>
          <a:prstGeom prst="rect">
            <a:avLst/>
          </a:prstGeom>
        </p:spPr>
      </p:pic>
      <p:sp>
        <p:nvSpPr>
          <p:cNvPr id="6" name="Flowchart: Terminator 5"/>
          <p:cNvSpPr/>
          <p:nvPr/>
        </p:nvSpPr>
        <p:spPr>
          <a:xfrm>
            <a:off x="1997612" y="900332"/>
            <a:ext cx="6330462" cy="1012874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>
                <a:solidFill>
                  <a:srgbClr val="FFFF00"/>
                </a:solidFill>
              </a:rPr>
              <a:t>أَهْلاً وَ سَهْلاً</a:t>
            </a:r>
            <a:r>
              <a:rPr lang="bn-BD" sz="4400" dirty="0" smtClean="0">
                <a:solidFill>
                  <a:srgbClr val="FFFF00"/>
                </a:solidFill>
              </a:rPr>
              <a:t> (স্বাগতম) </a:t>
            </a:r>
            <a:endParaRPr lang="af-ZA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0664" y="253219"/>
            <a:ext cx="9242475" cy="11113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FF0000"/>
                </a:solidFill>
              </a:rPr>
              <a:t>مَادْا</a:t>
            </a:r>
            <a:r>
              <a:rPr lang="ar-SA" sz="6600" b="1" dirty="0" smtClean="0">
                <a:solidFill>
                  <a:schemeClr val="tx1"/>
                </a:solidFill>
              </a:rPr>
              <a:t> يُوْجَدُ فِى الْقُرْانِ الْكَرِيْمِ</a:t>
            </a:r>
            <a:r>
              <a:rPr lang="ar-SA" sz="6600" b="1" dirty="0" smtClean="0">
                <a:solidFill>
                  <a:srgbClr val="FF0000"/>
                </a:solidFill>
              </a:rPr>
              <a:t>؟</a:t>
            </a:r>
            <a:endParaRPr lang="af-ZA" sz="6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7619" y="1491175"/>
            <a:ext cx="10480430" cy="119575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</a:rPr>
              <a:t> يُوْجَدُ تَوْجِيْهَاتٌ رَبانِيةٌ سَامِيَةٌ </a:t>
            </a:r>
            <a:r>
              <a:rPr lang="ar-SA" sz="5400" b="1" dirty="0">
                <a:solidFill>
                  <a:schemeClr val="tx1"/>
                </a:solidFill>
              </a:rPr>
              <a:t>فِى الْقُرْانِ </a:t>
            </a:r>
            <a:r>
              <a:rPr lang="ar-SA" sz="5400" b="1" dirty="0" smtClean="0">
                <a:solidFill>
                  <a:schemeClr val="tx1"/>
                </a:solidFill>
              </a:rPr>
              <a:t>الْكَرِيْمِ</a:t>
            </a:r>
            <a:endParaRPr lang="af-ZA" sz="5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0664" y="2813536"/>
            <a:ext cx="9242476" cy="12942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rgbClr val="FF0000"/>
                </a:solidFill>
              </a:rPr>
              <a:t>كَم</a:t>
            </a:r>
            <a:r>
              <a:rPr lang="ar-SA" sz="5400" b="1" dirty="0" smtClean="0">
                <a:solidFill>
                  <a:schemeClr val="tx1"/>
                </a:solidFill>
              </a:rPr>
              <a:t>ْ حُقُوْقًا أَوْجَبَ اللهُ عَلَيْنَا </a:t>
            </a:r>
            <a:r>
              <a:rPr lang="ar-SA" sz="5400" b="1" dirty="0" smtClean="0">
                <a:solidFill>
                  <a:srgbClr val="FF0000"/>
                </a:solidFill>
              </a:rPr>
              <a:t>؟</a:t>
            </a:r>
            <a:r>
              <a:rPr lang="ar-SA" sz="5400" b="1" dirty="0" smtClean="0">
                <a:solidFill>
                  <a:schemeClr val="tx1"/>
                </a:solidFill>
              </a:rPr>
              <a:t> </a:t>
            </a:r>
            <a:endParaRPr lang="af-ZA" sz="5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7619" y="4445391"/>
            <a:ext cx="10480429" cy="13223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chemeClr val="tx1"/>
                </a:solidFill>
              </a:rPr>
              <a:t>أَوْجَبَ اللهُ عَلَيْنَا ثَلاَثَةَ حُقُوْقٍ</a:t>
            </a:r>
            <a:endParaRPr lang="af-ZA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1520" y="337625"/>
            <a:ext cx="10930597" cy="13082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rgbClr val="FF0000"/>
                </a:solidFill>
              </a:rPr>
              <a:t>مَن</a:t>
            </a:r>
            <a:r>
              <a:rPr lang="ar-SA" sz="5400" b="1" dirty="0" smtClean="0"/>
              <a:t>ْ </a:t>
            </a:r>
            <a:r>
              <a:rPr lang="ar-SA" sz="5400" b="1" dirty="0" smtClean="0">
                <a:solidFill>
                  <a:schemeClr val="tx1"/>
                </a:solidFill>
              </a:rPr>
              <a:t>أَوْجَبَ عَلَيْنَا الْحُقوْقَ الْمَدْكُورَةَ </a:t>
            </a:r>
            <a:r>
              <a:rPr lang="ar-SA" sz="5400" b="1" dirty="0" smtClean="0">
                <a:solidFill>
                  <a:srgbClr val="FF0000"/>
                </a:solidFill>
              </a:rPr>
              <a:t>؟</a:t>
            </a:r>
            <a:endParaRPr lang="af-ZA" sz="5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1520" y="1934307"/>
            <a:ext cx="10930597" cy="150524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/>
              <a:t> </a:t>
            </a:r>
            <a:r>
              <a:rPr lang="ar-SA" sz="6000" b="1" dirty="0" smtClean="0">
                <a:solidFill>
                  <a:schemeClr val="tx1"/>
                </a:solidFill>
              </a:rPr>
              <a:t>أَوْجَبَ اللهُ تَعَالَى عَلَيْنَا </a:t>
            </a:r>
            <a:r>
              <a:rPr lang="ar-SA" sz="6000" b="1" dirty="0">
                <a:solidFill>
                  <a:schemeClr val="tx1"/>
                </a:solidFill>
              </a:rPr>
              <a:t>الْحُقوْقَ </a:t>
            </a:r>
            <a:r>
              <a:rPr lang="ar-SA" sz="6000" b="1" dirty="0" smtClean="0">
                <a:solidFill>
                  <a:schemeClr val="tx1"/>
                </a:solidFill>
              </a:rPr>
              <a:t>الْمَدْكُورَةَ. </a:t>
            </a:r>
            <a:endParaRPr lang="af-ZA" sz="60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" y="3727938"/>
            <a:ext cx="10930597" cy="126609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مَا</a:t>
            </a:r>
            <a:r>
              <a:rPr lang="ar-SA" sz="4800" b="1" dirty="0" smtClean="0">
                <a:solidFill>
                  <a:schemeClr val="tx1"/>
                </a:solidFill>
              </a:rPr>
              <a:t> هِىَ الْحُقُوٌقُ الثَلاَثَةُ التي أَوْجَبَهَا اللهُ تَعَالَى عَلَيْنَا </a:t>
            </a:r>
            <a:r>
              <a:rPr lang="ar-SA" sz="4800" b="1" dirty="0" smtClean="0">
                <a:solidFill>
                  <a:srgbClr val="FF0000"/>
                </a:solidFill>
              </a:rPr>
              <a:t>؟</a:t>
            </a:r>
            <a:endParaRPr lang="af-ZA" sz="4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489" y="5345723"/>
            <a:ext cx="11605845" cy="15122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>
                <a:solidFill>
                  <a:schemeClr val="tx1"/>
                </a:solidFill>
              </a:rPr>
              <a:t>الْحُقُوٌقُ الثَلاَثَةُ التي أَوْجَبَهَا اللهُ تَعَالَى </a:t>
            </a:r>
            <a:r>
              <a:rPr lang="ar-SA" sz="4400" b="1" dirty="0" smtClean="0">
                <a:solidFill>
                  <a:schemeClr val="tx1"/>
                </a:solidFill>
              </a:rPr>
              <a:t>عَلَيْنَا هِىَ : حَق اللهِ وَ حَق الْوَلِدَيْنِ وَحَق النَاسِ.</a:t>
            </a:r>
            <a:endParaRPr lang="af-ZA" sz="4400" dirty="0"/>
          </a:p>
        </p:txBody>
      </p:sp>
    </p:spTree>
    <p:extLst>
      <p:ext uri="{BB962C8B-B14F-4D97-AF65-F5344CB8AC3E}">
        <p14:creationId xmlns:p14="http://schemas.microsoft.com/office/powerpoint/2010/main" val="225695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948" y="239151"/>
            <a:ext cx="11732455" cy="168812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>
                <a:solidFill>
                  <a:schemeClr val="tx1"/>
                </a:solidFill>
              </a:rPr>
              <a:t>اُكْتُبْ (صَحِيْحٌ) إِدْا كَانَتِ الْعِبَرَةُ صَجِيْحَةٌ أَوْ (خَطَأٌ) إِدْا كَانَتِ الْعِبَرَةُ خَاطِأَةً مَعَ تَصْحِيْحِ الْخَطَأِ :</a:t>
            </a:r>
            <a:endParaRPr lang="af-ZA" sz="4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6948" y="2166425"/>
            <a:ext cx="11732455" cy="13082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rgbClr val="FF0000"/>
                </a:solidFill>
              </a:rPr>
              <a:t>لَيْسَ</a:t>
            </a:r>
            <a:r>
              <a:rPr lang="ar-SA" sz="5400" b="1" dirty="0" smtClean="0">
                <a:solidFill>
                  <a:schemeClr val="tx1"/>
                </a:solidFill>
              </a:rPr>
              <a:t> فِيْ الْقُرْانِ الْكَرِيْمِ تَشْرِيْعَاتٌ وَتَوْجِيْهَاتٌ سَامِيَةٌ </a:t>
            </a:r>
            <a:endParaRPr lang="af-ZA" sz="5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948" y="3770143"/>
            <a:ext cx="11732455" cy="10832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لَوْعَمِلَ الَاِنْسَانُ بِالْقُرْانِ لاَحْتَل فِيْ الْعَالَمِ الْمَكَانَةَ الاُوْلى.(صَحِيْحٌ)</a:t>
            </a:r>
            <a:endParaRPr lang="af-ZA" sz="4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948" y="5148778"/>
            <a:ext cx="11732455" cy="14489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</a:rPr>
              <a:t>أَوْجَبَ اللهُ عَلَيْنَا حُقُوْقًا طَلَبَ مِنا أَدَاءِهَا.(صَحِيْحٌ)</a:t>
            </a:r>
            <a:endParaRPr lang="af-ZA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9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895" y="675249"/>
            <a:ext cx="11394831" cy="149117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</a:rPr>
              <a:t>إِن اللهَ تَعَالى أَوْجَبَ عَلَيْنَا حُقُوْقًا ثَلاَثَةً.(صَحِيْحٌ)</a:t>
            </a:r>
            <a:endParaRPr lang="af-ZA" sz="5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6437" y="2757268"/>
            <a:ext cx="11282289" cy="29823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chemeClr val="tx1"/>
                </a:solidFill>
              </a:rPr>
              <a:t>لَوْعَمِلَ الاِنْسَانُ بِالْقُرْانِ لَحَصَلَ مِنْ عِزةِ الدنْيَا</a:t>
            </a:r>
            <a:r>
              <a:rPr lang="ar-SA" sz="6600" dirty="0" smtClean="0"/>
              <a:t> </a:t>
            </a:r>
            <a:r>
              <a:rPr lang="ar-SA" sz="7200" b="1" dirty="0" smtClean="0">
                <a:solidFill>
                  <a:srgbClr val="FF0000"/>
                </a:solidFill>
              </a:rPr>
              <a:t>فَقَطْ:</a:t>
            </a:r>
            <a:r>
              <a:rPr lang="ar-SA" sz="6600" dirty="0" smtClean="0"/>
              <a:t> </a:t>
            </a:r>
            <a:r>
              <a:rPr lang="ar-SA" sz="6600" b="1" dirty="0" smtClean="0">
                <a:solidFill>
                  <a:schemeClr val="tx1"/>
                </a:solidFill>
              </a:rPr>
              <a:t>وَالْاَخِرَةِ.</a:t>
            </a:r>
            <a:r>
              <a:rPr lang="ar-SA" sz="8800" dirty="0" smtClean="0"/>
              <a:t> </a:t>
            </a:r>
            <a:endParaRPr lang="af-ZA" sz="8800" dirty="0"/>
          </a:p>
        </p:txBody>
      </p:sp>
    </p:spTree>
    <p:extLst>
      <p:ext uri="{BB962C8B-B14F-4D97-AF65-F5344CB8AC3E}">
        <p14:creationId xmlns:p14="http://schemas.microsoft.com/office/powerpoint/2010/main" val="171861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" y="253218"/>
            <a:ext cx="11690252" cy="116761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</a:rPr>
              <a:t>اِمْلَأِ الْفَرَاغَاتِ فِيْ الْجُمَلِ الْاَتِيَةِ بِكَلِمَةٍ مُنَاسَبَةٍ:</a:t>
            </a:r>
            <a:endParaRPr lang="af-ZA" sz="60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" y="1575581"/>
            <a:ext cx="11394831" cy="122389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</a:rPr>
              <a:t>(1) فِيْ ........ تَشْرِيْعَاتٌ حَكِيْمَةٌ .</a:t>
            </a:r>
            <a:endParaRPr lang="af-ZA" sz="60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" y="2954215"/>
            <a:ext cx="11394831" cy="10832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</a:rPr>
              <a:t>(2) إِن الْقُرْاَنَ الْكَرِيْمِ مَوْفُوْرٌ بِ.......... رَبانِيةٍ سَامِيَةٍ .</a:t>
            </a:r>
            <a:endParaRPr lang="af-ZA" sz="4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" y="4192171"/>
            <a:ext cx="11394831" cy="112541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</a:rPr>
              <a:t>(3) عَلَيْنَا اَنْ نَعْمَلَ بِتَشْرِيْعَاتِ ...........</a:t>
            </a:r>
            <a:endParaRPr lang="af-ZA" sz="6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" y="5598942"/>
            <a:ext cx="3460653" cy="11113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(1) اَلْقُرْانِ الْكَرِيْمِ</a:t>
            </a:r>
            <a:endParaRPr lang="af-ZA" sz="4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39882" y="5598942"/>
            <a:ext cx="3446585" cy="11113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(2) تَوْجِيْهَاتٌ</a:t>
            </a:r>
            <a:endParaRPr lang="af-ZA" sz="4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01465" y="5598942"/>
            <a:ext cx="3559126" cy="11113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</a:rPr>
              <a:t>(3) اَلْقُرْانِ الْكَرِيْمِ</a:t>
            </a:r>
            <a:endParaRPr lang="af-ZA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95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572" y="295422"/>
            <a:ext cx="11394831" cy="16599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</a:rPr>
              <a:t> (4) اَلْمَكَانَةُ الْاُلَى اَلتِى تَرَبعَ عَلَيْهَا أَسْلَافُهُ ......... حَقا .</a:t>
            </a:r>
            <a:endParaRPr lang="af-ZA" sz="48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4910" y="2236763"/>
            <a:ext cx="11324493" cy="170219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</a:rPr>
              <a:t>(5)</a:t>
            </a:r>
            <a:r>
              <a:rPr lang="ar-SA" sz="4000" b="1" dirty="0" smtClean="0">
                <a:solidFill>
                  <a:schemeClr val="tx1"/>
                </a:solidFill>
              </a:rPr>
              <a:t> </a:t>
            </a:r>
            <a:r>
              <a:rPr lang="ar-SA" sz="6600" b="1" dirty="0" smtClean="0">
                <a:solidFill>
                  <a:schemeClr val="tx1"/>
                </a:solidFill>
              </a:rPr>
              <a:t>قَدْ أَوْجَبَ اللهُ عَلَيْنَا حُقُوْقًا ..........  </a:t>
            </a:r>
            <a:endParaRPr lang="af-ZA" sz="66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4910" y="4783014"/>
            <a:ext cx="5008098" cy="19694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chemeClr val="tx1"/>
                </a:solidFill>
              </a:rPr>
              <a:t>(4) اَلْمُؤْمِنُوْنَ</a:t>
            </a:r>
            <a:endParaRPr lang="af-ZA" sz="6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0966" y="4783014"/>
            <a:ext cx="4656407" cy="196947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/>
              <a:t> </a:t>
            </a:r>
            <a:r>
              <a:rPr lang="ar-SA" sz="7200" b="1" dirty="0" smtClean="0">
                <a:solidFill>
                  <a:schemeClr val="tx1"/>
                </a:solidFill>
              </a:rPr>
              <a:t>(5) ثَلاَثَة</a:t>
            </a:r>
            <a:r>
              <a:rPr lang="ar-SA" sz="7200" b="1" dirty="0" smtClean="0"/>
              <a:t>ٌ</a:t>
            </a:r>
            <a:endParaRPr lang="af-ZA" sz="7200" b="1" dirty="0"/>
          </a:p>
        </p:txBody>
      </p:sp>
    </p:spTree>
    <p:extLst>
      <p:ext uri="{BB962C8B-B14F-4D97-AF65-F5344CB8AC3E}">
        <p14:creationId xmlns:p14="http://schemas.microsoft.com/office/powerpoint/2010/main" val="211961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82880" y="1055077"/>
            <a:ext cx="11211951" cy="4389119"/>
          </a:xfrm>
          <a:prstGeom prst="ribb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নিচের স্লাইড গুলোর প্রতি ভালোভাবে লক্ষ্য কর </a:t>
            </a:r>
            <a:endParaRPr lang="af-ZA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302" y="379825"/>
            <a:ext cx="3263705" cy="11535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</a:rPr>
              <a:t>تَشْرِيْعَاتٌ</a:t>
            </a:r>
            <a:endParaRPr lang="af-ZA" sz="6000" b="1" dirty="0">
              <a:solidFill>
                <a:schemeClr val="tx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93698" y="379826"/>
            <a:ext cx="2686929" cy="115355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একবচনে </a:t>
            </a:r>
            <a:endParaRPr lang="af-ZA" sz="2800" dirty="0"/>
          </a:p>
        </p:txBody>
      </p:sp>
      <p:sp>
        <p:nvSpPr>
          <p:cNvPr id="4" name="Rectangle 3"/>
          <p:cNvSpPr/>
          <p:nvPr/>
        </p:nvSpPr>
        <p:spPr>
          <a:xfrm>
            <a:off x="7033844" y="323553"/>
            <a:ext cx="3826413" cy="12660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</a:rPr>
              <a:t>تَشْرِيْعٌ</a:t>
            </a:r>
            <a:endParaRPr lang="af-ZA" sz="6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302" y="1772529"/>
            <a:ext cx="10381955" cy="13645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chemeClr val="tx1"/>
                </a:solidFill>
              </a:rPr>
              <a:t>هُوَ مَاهِرٌ فِيْ التَشْرِيْعِ الإسْلاَمِي</a:t>
            </a:r>
            <a:endParaRPr lang="af-ZA" sz="7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302" y="3488787"/>
            <a:ext cx="3263703" cy="11816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</a:rPr>
              <a:t>تَوْجِيْهَاتٌ</a:t>
            </a:r>
            <a:endParaRPr lang="af-ZA" sz="6000" b="1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093697" y="3432517"/>
            <a:ext cx="2686930" cy="120982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/>
              <a:t>একবচনে </a:t>
            </a:r>
            <a:endParaRPr lang="af-ZA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7132319" y="3488787"/>
            <a:ext cx="3727938" cy="11816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tx1"/>
                </a:solidFill>
              </a:rPr>
              <a:t>تَوْجِيْهٌ</a:t>
            </a:r>
            <a:endParaRPr lang="af-ZA" sz="6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4996" y="5022165"/>
            <a:ext cx="10508566" cy="13504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chemeClr val="tx1"/>
                </a:solidFill>
              </a:rPr>
              <a:t>عَلَيْنَا اَنْ نَعْمَلَ بِتَوْجِيْهِ القُرْان</a:t>
            </a:r>
            <a:endParaRPr lang="af-ZA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61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302" y="436098"/>
            <a:ext cx="3685735" cy="1181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chemeClr val="tx1"/>
                </a:solidFill>
              </a:rPr>
              <a:t>اَلْمُؤْمِنُوْنَ</a:t>
            </a:r>
            <a:endParaRPr lang="af-ZA" sz="6600" b="1" dirty="0">
              <a:solidFill>
                <a:schemeClr val="tx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572000" y="351692"/>
            <a:ext cx="3207434" cy="136456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</a:rPr>
              <a:t>একবচনে </a:t>
            </a:r>
            <a:endParaRPr lang="af-ZA" sz="36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99939" y="337624"/>
            <a:ext cx="3601329" cy="13786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chemeClr val="tx1"/>
                </a:solidFill>
              </a:rPr>
              <a:t>اَلْمُؤْمِنُ</a:t>
            </a:r>
            <a:endParaRPr lang="af-ZA" sz="7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6438" y="1863967"/>
            <a:ext cx="11394830" cy="1357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chemeClr val="tx1"/>
                </a:solidFill>
              </a:rPr>
              <a:t>اَلْمُؤْمِنُ يَتَوَكَلُ عَلَى الله</a:t>
            </a:r>
            <a:endParaRPr lang="af-ZA" sz="6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6438" y="3538024"/>
            <a:ext cx="3685735" cy="13927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chemeClr val="tx1"/>
                </a:solidFill>
              </a:rPr>
              <a:t>حُقُوْقٌ</a:t>
            </a:r>
            <a:endParaRPr lang="af-ZA" sz="6600" b="1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72000" y="3467684"/>
            <a:ext cx="3094892" cy="147710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একবচনে </a:t>
            </a:r>
            <a:endParaRPr lang="af-ZA" sz="4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17059" y="3573191"/>
            <a:ext cx="3784209" cy="1357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chemeClr val="tx1"/>
                </a:solidFill>
              </a:rPr>
              <a:t>حَق</a:t>
            </a:r>
            <a:endParaRPr lang="af-ZA" sz="8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607" y="5120634"/>
            <a:ext cx="11268220" cy="1575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 </a:t>
            </a:r>
            <a:r>
              <a:rPr lang="ar-SA" sz="8800" b="1" dirty="0" smtClean="0">
                <a:solidFill>
                  <a:schemeClr val="tx1"/>
                </a:solidFill>
              </a:rPr>
              <a:t>حَق اللهَ أَنْ يُعْبَدَ وَحْدَهُ</a:t>
            </a:r>
            <a:endParaRPr lang="af-Z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0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978" y="225083"/>
            <a:ext cx="11043139" cy="66329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450492"/>
              </p:ext>
            </p:extLst>
          </p:nvPr>
        </p:nvGraphicFramePr>
        <p:xfrm>
          <a:off x="844060" y="508649"/>
          <a:ext cx="10592973" cy="5618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0991"/>
                <a:gridCol w="3530991"/>
                <a:gridCol w="3530991"/>
              </a:tblGrid>
              <a:tr h="898119"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اَلْكَلِمَةُ </a:t>
                      </a: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الْمُرَدِفَةُ</a:t>
                      </a:r>
                      <a:r>
                        <a:rPr lang="bn-BD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sz="2400" b="0" dirty="0" smtClean="0">
                          <a:solidFill>
                            <a:schemeClr val="tx1"/>
                          </a:solidFill>
                        </a:rPr>
                        <a:t>(সমার্থক</a:t>
                      </a:r>
                      <a:r>
                        <a:rPr lang="bn-BD" sz="2400" b="0" baseline="0" dirty="0" smtClean="0">
                          <a:solidFill>
                            <a:schemeClr val="tx1"/>
                          </a:solidFill>
                        </a:rPr>
                        <a:t> শব্দ) </a:t>
                      </a:r>
                      <a:endParaRPr lang="af-ZA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chemeClr val="tx1"/>
                          </a:solidFill>
                        </a:rPr>
                        <a:t>اَلْمَعْنَى</a:t>
                      </a:r>
                      <a:r>
                        <a:rPr lang="bn-BD" sz="4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sz="2800" dirty="0" smtClean="0">
                          <a:solidFill>
                            <a:schemeClr val="tx1"/>
                          </a:solidFill>
                        </a:rPr>
                        <a:t>(অর্থ)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f-ZA" sz="4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اَلْكَلِمَةُ </a:t>
                      </a: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اَلْمَدْكُوْرَةُ</a:t>
                      </a:r>
                      <a:r>
                        <a:rPr lang="bn-BD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sz="2800" b="0" dirty="0" smtClean="0">
                          <a:solidFill>
                            <a:schemeClr val="tx1"/>
                          </a:solidFill>
                        </a:rPr>
                        <a:t>(প্রদত্ত শব্দ)</a:t>
                      </a:r>
                      <a:r>
                        <a:rPr lang="bn-BD" sz="2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2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f-ZA" sz="4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98119">
                <a:tc>
                  <a:txBody>
                    <a:bodyPr/>
                    <a:lstStyle/>
                    <a:p>
                      <a:pPr algn="ctr"/>
                      <a:r>
                        <a:rPr lang="ar-SA" sz="4400" b="1" dirty="0" smtClean="0"/>
                        <a:t>رَافِعَةٌ\عَالِيَةٌ</a:t>
                      </a:r>
                      <a:endParaRPr lang="af-ZA" sz="4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উন্নত</a:t>
                      </a:r>
                      <a:r>
                        <a:rPr lang="en-US" sz="4400" dirty="0" smtClean="0"/>
                        <a:t> </a:t>
                      </a:r>
                      <a:endParaRPr lang="af-ZA" sz="4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b="1" dirty="0" smtClean="0"/>
                        <a:t>سَامِيَةٌ</a:t>
                      </a:r>
                      <a:endParaRPr lang="af-ZA" sz="4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98119">
                <a:tc>
                  <a:txBody>
                    <a:bodyPr/>
                    <a:lstStyle/>
                    <a:p>
                      <a:pPr algn="ctr"/>
                      <a:r>
                        <a:rPr lang="ar-SA" sz="4800" b="1" dirty="0" smtClean="0"/>
                        <a:t>لَبِيْبَةٌ</a:t>
                      </a:r>
                      <a:endParaRPr lang="af-ZA" sz="4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প্রজ্ঞা</a:t>
                      </a:r>
                      <a:r>
                        <a:rPr lang="en-US" sz="4400" baseline="0" dirty="0" err="1" smtClean="0"/>
                        <a:t>ময়</a:t>
                      </a:r>
                      <a:r>
                        <a:rPr lang="en-US" sz="4400" baseline="0" dirty="0" smtClean="0"/>
                        <a:t> </a:t>
                      </a:r>
                      <a:endParaRPr lang="af-ZA" sz="4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b="1" dirty="0" smtClean="0"/>
                        <a:t>حَكِيْمَةٌ</a:t>
                      </a:r>
                      <a:endParaRPr lang="af-ZA" sz="4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98119">
                <a:tc>
                  <a:txBody>
                    <a:bodyPr/>
                    <a:lstStyle/>
                    <a:p>
                      <a:pPr algn="ctr"/>
                      <a:r>
                        <a:rPr lang="ar-SA" sz="4800" b="1" dirty="0" smtClean="0"/>
                        <a:t>حَصَلُوْا</a:t>
                      </a:r>
                      <a:endParaRPr lang="af-ZA" sz="4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তারা</a:t>
                      </a:r>
                      <a:r>
                        <a:rPr lang="en-US" sz="4400" dirty="0" smtClean="0"/>
                        <a:t> </a:t>
                      </a:r>
                      <a:r>
                        <a:rPr lang="en-US" sz="4400" dirty="0" err="1" smtClean="0"/>
                        <a:t>অর্জন</a:t>
                      </a:r>
                      <a:r>
                        <a:rPr lang="en-US" sz="4400" baseline="0" dirty="0" smtClean="0"/>
                        <a:t> </a:t>
                      </a:r>
                      <a:r>
                        <a:rPr lang="en-US" sz="4400" baseline="0" dirty="0" err="1" smtClean="0"/>
                        <a:t>করেছে</a:t>
                      </a:r>
                      <a:r>
                        <a:rPr lang="en-US" sz="4400" baseline="0" dirty="0" smtClean="0"/>
                        <a:t> </a:t>
                      </a:r>
                      <a:endParaRPr lang="af-ZA" sz="4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b="1" dirty="0" smtClean="0"/>
                        <a:t>نَالُوْا</a:t>
                      </a:r>
                      <a:endParaRPr lang="af-ZA" sz="4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98119">
                <a:tc>
                  <a:txBody>
                    <a:bodyPr/>
                    <a:lstStyle/>
                    <a:p>
                      <a:pPr algn="ctr"/>
                      <a:r>
                        <a:rPr lang="ar-SA" sz="4800" b="1" dirty="0" smtClean="0"/>
                        <a:t>اَلْزَمَ\فَرَدَ</a:t>
                      </a:r>
                      <a:endParaRPr lang="af-ZA" sz="4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আবশ্যক</a:t>
                      </a:r>
                      <a:r>
                        <a:rPr lang="en-US" sz="4400" baseline="0" dirty="0" smtClean="0"/>
                        <a:t> </a:t>
                      </a:r>
                      <a:r>
                        <a:rPr lang="en-US" sz="4400" baseline="0" dirty="0" err="1" smtClean="0"/>
                        <a:t>করেছে</a:t>
                      </a:r>
                      <a:r>
                        <a:rPr lang="en-US" sz="4400" baseline="0" dirty="0" smtClean="0"/>
                        <a:t> </a:t>
                      </a:r>
                      <a:endParaRPr lang="af-ZA" sz="4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b="1" dirty="0" smtClean="0"/>
                        <a:t>أَوْجَبَ</a:t>
                      </a:r>
                      <a:endParaRPr lang="af-ZA" sz="4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98119">
                <a:tc>
                  <a:txBody>
                    <a:bodyPr/>
                    <a:lstStyle/>
                    <a:p>
                      <a:pPr algn="ctr"/>
                      <a:r>
                        <a:rPr lang="ar-SA" sz="4800" b="1" dirty="0" smtClean="0"/>
                        <a:t>اَلْكَوْنُ</a:t>
                      </a:r>
                      <a:endParaRPr lang="af-ZA" sz="4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পৃথিবী</a:t>
                      </a:r>
                      <a:r>
                        <a:rPr lang="en-US" sz="4400" baseline="0" dirty="0" smtClean="0"/>
                        <a:t> </a:t>
                      </a:r>
                      <a:endParaRPr lang="af-ZA" sz="4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b="1" dirty="0" smtClean="0"/>
                        <a:t>اَلْعَالَمُ</a:t>
                      </a:r>
                      <a:endParaRPr lang="af-ZA" sz="4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16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97945" y="98474"/>
            <a:ext cx="6850967" cy="132236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rgbClr val="002060"/>
                </a:solidFill>
              </a:rPr>
              <a:t>مَعْرِفَة</a:t>
            </a:r>
            <a:r>
              <a:rPr lang="bn-BD" sz="6000" b="1" dirty="0" smtClean="0">
                <a:solidFill>
                  <a:srgbClr val="002060"/>
                </a:solidFill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</a:rPr>
              <a:t>(পরিচিতি) </a:t>
            </a:r>
            <a:endParaRPr lang="af-ZA" sz="60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42869"/>
            <a:ext cx="6189785" cy="48392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600" b="1" dirty="0" smtClean="0">
                <a:solidFill>
                  <a:srgbClr val="FFFF00"/>
                </a:solidFill>
              </a:rPr>
              <a:t>مَعْرِفَة المُدَرس:</a:t>
            </a:r>
            <a:r>
              <a:rPr lang="bn-BD" sz="3600" b="1" dirty="0" smtClean="0">
                <a:solidFill>
                  <a:srgbClr val="FFFF00"/>
                </a:solidFill>
              </a:rPr>
              <a:t> </a:t>
            </a:r>
            <a:r>
              <a:rPr lang="bn-BD" b="1" dirty="0" smtClean="0">
                <a:solidFill>
                  <a:srgbClr val="FFFF00"/>
                </a:solidFill>
              </a:rPr>
              <a:t>(শিক্ষক পরিচিতি) </a:t>
            </a:r>
            <a:endParaRPr lang="ar-SA" sz="3600" b="1" dirty="0" smtClean="0">
              <a:solidFill>
                <a:srgbClr val="FFFF00"/>
              </a:solidFill>
            </a:endParaRPr>
          </a:p>
          <a:p>
            <a:pPr algn="r"/>
            <a:r>
              <a:rPr lang="ar-SA" sz="3600" b="1" dirty="0" smtClean="0">
                <a:solidFill>
                  <a:srgbClr val="FFFF00"/>
                </a:solidFill>
              </a:rPr>
              <a:t>مُحَمد: فَارُوق حُسَين</a:t>
            </a:r>
          </a:p>
          <a:p>
            <a:pPr algn="r"/>
            <a:r>
              <a:rPr lang="ar-SA" sz="3600" b="1" dirty="0" smtClean="0">
                <a:solidFill>
                  <a:srgbClr val="FFFF00"/>
                </a:solidFill>
              </a:rPr>
              <a:t>مُدَرس مُسَاعِد(عربى) </a:t>
            </a:r>
          </a:p>
          <a:p>
            <a:pPr algn="r"/>
            <a:r>
              <a:rPr lang="ar-SA" sz="3600" b="1" dirty="0" smtClean="0">
                <a:solidFill>
                  <a:srgbClr val="FFFF00"/>
                </a:solidFill>
              </a:rPr>
              <a:t>عَلَادِىْ بَارَ دَاخِل مَدْرَسَة</a:t>
            </a:r>
          </a:p>
          <a:p>
            <a:pPr algn="r"/>
            <a:r>
              <a:rPr lang="ar-SA" sz="3600" b="1" dirty="0" smtClean="0">
                <a:solidFill>
                  <a:srgbClr val="FFFF00"/>
                </a:solidFill>
              </a:rPr>
              <a:t>بِرْغَاثَة، رَنْغَفُور.</a:t>
            </a:r>
            <a:endParaRPr lang="af-ZA" sz="36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42" y="3305910"/>
            <a:ext cx="2475914" cy="26165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6316394" y="1842869"/>
            <a:ext cx="5669280" cy="48392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rgbClr val="FFFF00"/>
                </a:solidFill>
              </a:rPr>
              <a:t>مَعْرِفَة الدرْس</a:t>
            </a:r>
            <a:r>
              <a:rPr lang="ar-SA" sz="4000" dirty="0" smtClean="0">
                <a:solidFill>
                  <a:srgbClr val="FFFF00"/>
                </a:solidFill>
              </a:rPr>
              <a:t>:</a:t>
            </a:r>
            <a:r>
              <a:rPr lang="bn-BD" sz="4000" dirty="0" smtClean="0">
                <a:solidFill>
                  <a:srgbClr val="FFFF00"/>
                </a:solidFill>
              </a:rPr>
              <a:t> </a:t>
            </a:r>
            <a:r>
              <a:rPr lang="bn-BD" sz="2400" dirty="0" smtClean="0">
                <a:solidFill>
                  <a:srgbClr val="FFFF00"/>
                </a:solidFill>
              </a:rPr>
              <a:t>(পাঠ পরিচিতি) </a:t>
            </a:r>
            <a:endParaRPr lang="ar-SA" sz="4000" dirty="0" smtClean="0">
              <a:solidFill>
                <a:srgbClr val="FFFF00"/>
              </a:solidFill>
            </a:endParaRPr>
          </a:p>
          <a:p>
            <a:pPr algn="ctr"/>
            <a:r>
              <a:rPr lang="ar-SA" sz="3200" dirty="0" smtClean="0">
                <a:solidFill>
                  <a:srgbClr val="FFFF00"/>
                </a:solidFill>
              </a:rPr>
              <a:t>اَلْمَدة: اَللغَةُ الْعَرَبِية</a:t>
            </a:r>
          </a:p>
          <a:p>
            <a:pPr algn="ctr"/>
            <a:r>
              <a:rPr lang="ar-SA" sz="3200" dirty="0" smtClean="0">
                <a:solidFill>
                  <a:srgbClr val="FFFF00"/>
                </a:solidFill>
              </a:rPr>
              <a:t>اَلْمَوضُوع: حَق الله وَحَق الْوَلِدَيْنِ وَالناسِ</a:t>
            </a:r>
          </a:p>
          <a:p>
            <a:pPr algn="ctr"/>
            <a:r>
              <a:rPr lang="ar-SA" sz="3200" dirty="0" smtClean="0">
                <a:solidFill>
                  <a:srgbClr val="FFFF00"/>
                </a:solidFill>
              </a:rPr>
              <a:t>اَلدرسُ الْأول</a:t>
            </a:r>
          </a:p>
          <a:p>
            <a:pPr algn="ctr"/>
            <a:r>
              <a:rPr lang="ar-SA" sz="3200" dirty="0" smtClean="0">
                <a:solidFill>
                  <a:srgbClr val="FFFF00"/>
                </a:solidFill>
              </a:rPr>
              <a:t>اَلصف: اَلصف الثَامِن </a:t>
            </a:r>
          </a:p>
          <a:p>
            <a:pPr algn="ctr"/>
            <a:r>
              <a:rPr lang="ar-SA" sz="3200" dirty="0" smtClean="0">
                <a:solidFill>
                  <a:srgbClr val="FFFF00"/>
                </a:solidFill>
              </a:rPr>
              <a:t>مَدةُ الْحِصةِ: 40 دَقِيْقَة</a:t>
            </a:r>
          </a:p>
          <a:p>
            <a:pPr algn="ctr"/>
            <a:r>
              <a:rPr lang="ar-SA" sz="3200" dirty="0" smtClean="0">
                <a:solidFill>
                  <a:srgbClr val="FFFF00"/>
                </a:solidFill>
              </a:rPr>
              <a:t>عَدَدُ الطُلَابِ: 35</a:t>
            </a:r>
            <a:endParaRPr lang="af-Z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93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" y="-829993"/>
            <a:ext cx="11802794" cy="73855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116008"/>
              </p:ext>
            </p:extLst>
          </p:nvPr>
        </p:nvGraphicFramePr>
        <p:xfrm>
          <a:off x="196948" y="154745"/>
          <a:ext cx="11549574" cy="6133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855"/>
                <a:gridCol w="3293994"/>
                <a:gridCol w="2620331"/>
                <a:gridCol w="2887394"/>
              </a:tblGrid>
              <a:tr h="14625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فِعْلِ </a:t>
                      </a: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مُضَارِعْ</a:t>
                      </a:r>
                      <a:r>
                        <a:rPr lang="bn-BD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sz="2400" b="0" dirty="0" smtClean="0">
                          <a:solidFill>
                            <a:schemeClr val="tx1"/>
                          </a:solidFill>
                        </a:rPr>
                        <a:t>(ফেলে</a:t>
                      </a:r>
                      <a:r>
                        <a:rPr lang="bn-BD" sz="2400" b="0" baseline="0" dirty="0" smtClean="0">
                          <a:solidFill>
                            <a:schemeClr val="tx1"/>
                          </a:solidFill>
                        </a:rPr>
                        <a:t> মোজারে) </a:t>
                      </a:r>
                      <a:r>
                        <a:rPr lang="bn-BD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f-ZA" sz="4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af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dirty="0" smtClean="0">
                          <a:solidFill>
                            <a:schemeClr val="tx1"/>
                          </a:solidFill>
                        </a:rPr>
                        <a:t>فِعْلِ</a:t>
                      </a:r>
                      <a:r>
                        <a:rPr lang="ar-SA" sz="4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4000" baseline="0" dirty="0" smtClean="0">
                          <a:solidFill>
                            <a:schemeClr val="tx1"/>
                          </a:solidFill>
                        </a:rPr>
                        <a:t>مَاضِى</a:t>
                      </a:r>
                      <a:r>
                        <a:rPr lang="bn-BD" sz="4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baseline="0" dirty="0" smtClean="0">
                          <a:solidFill>
                            <a:schemeClr val="tx1"/>
                          </a:solidFill>
                        </a:rPr>
                        <a:t>(ফেলে মাজি)  </a:t>
                      </a:r>
                      <a:endParaRPr lang="af-ZA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dirty="0" smtClean="0">
                          <a:solidFill>
                            <a:schemeClr val="tx1"/>
                          </a:solidFill>
                        </a:rPr>
                        <a:t>فِعْلِ </a:t>
                      </a:r>
                      <a:r>
                        <a:rPr lang="ar-SA" sz="3600" dirty="0" smtClean="0">
                          <a:solidFill>
                            <a:schemeClr val="tx1"/>
                          </a:solidFill>
                        </a:rPr>
                        <a:t>مُضَارِعْ</a:t>
                      </a:r>
                      <a:r>
                        <a:rPr lang="bn-BD" sz="3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sz="2400" b="0" dirty="0" smtClean="0">
                          <a:solidFill>
                            <a:schemeClr val="tx1"/>
                          </a:solidFill>
                        </a:rPr>
                        <a:t>(ফেলে মোজারে) </a:t>
                      </a:r>
                      <a:endParaRPr lang="af-ZA" sz="3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>
                          <a:solidFill>
                            <a:schemeClr val="tx1"/>
                          </a:solidFill>
                        </a:rPr>
                        <a:t>فِعْلِ</a:t>
                      </a:r>
                      <a:r>
                        <a:rPr lang="ar-SA" sz="4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4400" baseline="0" dirty="0" smtClean="0">
                          <a:solidFill>
                            <a:schemeClr val="tx1"/>
                          </a:solidFill>
                        </a:rPr>
                        <a:t>مَاضِى</a:t>
                      </a:r>
                      <a:r>
                        <a:rPr lang="bn-BD" sz="4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n-BD" sz="2800" b="0" baseline="0" dirty="0" smtClean="0">
                          <a:solidFill>
                            <a:schemeClr val="tx1"/>
                          </a:solidFill>
                        </a:rPr>
                        <a:t>(ফেলে মাজি) </a:t>
                      </a:r>
                      <a:endParaRPr lang="af-ZA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167747">
                <a:tc>
                  <a:txBody>
                    <a:bodyPr/>
                    <a:lstStyle/>
                    <a:p>
                      <a:pPr algn="ctr"/>
                      <a:r>
                        <a:rPr lang="ar-SA" sz="6000" b="1" dirty="0" smtClean="0"/>
                        <a:t>يَنَالُ</a:t>
                      </a:r>
                      <a:endParaRPr lang="af-ZA" sz="60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0" b="1" dirty="0" smtClean="0"/>
                        <a:t>نَالَ</a:t>
                      </a:r>
                      <a:endParaRPr lang="af-ZA" sz="6000" b="1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5400" b="1" dirty="0" smtClean="0"/>
                        <a:t>يَعْمَلُ</a:t>
                      </a:r>
                      <a:endParaRPr lang="af-ZA" sz="5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b="1" dirty="0" smtClean="0"/>
                        <a:t>عَمِلَ</a:t>
                      </a:r>
                      <a:endParaRPr lang="af-ZA" sz="6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167747">
                <a:tc>
                  <a:txBody>
                    <a:bodyPr/>
                    <a:lstStyle/>
                    <a:p>
                      <a:pPr algn="ctr"/>
                      <a:r>
                        <a:rPr lang="ar-SA" sz="6000" b="1" dirty="0" smtClean="0"/>
                        <a:t>يَنَالُونَ</a:t>
                      </a:r>
                      <a:endParaRPr lang="af-ZA" sz="60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0" b="1" dirty="0" smtClean="0"/>
                        <a:t>نَالُوا</a:t>
                      </a:r>
                      <a:endParaRPr lang="af-ZA" sz="6000" b="1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5400" b="1" dirty="0" smtClean="0"/>
                        <a:t>يَنْفُدْ</a:t>
                      </a:r>
                      <a:endParaRPr lang="af-ZA" sz="5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b="1" dirty="0" smtClean="0"/>
                        <a:t>نَفَدْ</a:t>
                      </a:r>
                      <a:endParaRPr lang="af-ZA" sz="6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167747">
                <a:tc>
                  <a:txBody>
                    <a:bodyPr/>
                    <a:lstStyle/>
                    <a:p>
                      <a:pPr algn="ctr"/>
                      <a:r>
                        <a:rPr lang="ar-SA" sz="6000" b="1" dirty="0" smtClean="0"/>
                        <a:t>يُوْجِبُ</a:t>
                      </a:r>
                      <a:endParaRPr lang="af-ZA" sz="60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0" b="1" dirty="0" smtClean="0"/>
                        <a:t>أَوْجَبَ</a:t>
                      </a:r>
                      <a:endParaRPr lang="af-ZA" sz="6000" b="1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5400" b="1" dirty="0" smtClean="0"/>
                        <a:t>يَحْتَل</a:t>
                      </a:r>
                      <a:endParaRPr lang="af-ZA" sz="5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b="1" dirty="0" smtClean="0"/>
                        <a:t>اِحْتَل</a:t>
                      </a:r>
                      <a:endParaRPr lang="af-ZA" sz="6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167747">
                <a:tc>
                  <a:txBody>
                    <a:bodyPr/>
                    <a:lstStyle/>
                    <a:p>
                      <a:pPr algn="ctr"/>
                      <a:r>
                        <a:rPr lang="ar-SA" sz="6000" b="1" dirty="0" smtClean="0"/>
                        <a:t>يَطْلُبُ</a:t>
                      </a:r>
                      <a:endParaRPr lang="af-ZA" sz="60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6000" b="1" dirty="0" smtClean="0"/>
                        <a:t>طَلَبَ</a:t>
                      </a:r>
                      <a:endParaRPr lang="af-ZA" sz="6000" b="1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5400" b="1" dirty="0" smtClean="0"/>
                        <a:t>يَتَرَبعُ</a:t>
                      </a:r>
                      <a:endParaRPr lang="af-ZA" sz="5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6600" b="1" dirty="0" smtClean="0"/>
                        <a:t>تَرَبعَ</a:t>
                      </a:r>
                      <a:endParaRPr lang="af-ZA" sz="6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9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221500" y="393895"/>
            <a:ext cx="3798277" cy="1069145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মূল্যায়ন </a:t>
            </a:r>
            <a:endParaRPr lang="af-ZA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90074"/>
              </p:ext>
            </p:extLst>
          </p:nvPr>
        </p:nvGraphicFramePr>
        <p:xfrm>
          <a:off x="1308295" y="2166425"/>
          <a:ext cx="8851705" cy="24360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51386"/>
                <a:gridCol w="4400319"/>
              </a:tblGrid>
              <a:tr h="745586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</a:rPr>
                        <a:t>১। আল্লাহর হক বা অধিকার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f-Z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</a:rPr>
                        <a:t>দান –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</a:rPr>
                        <a:t> সদকা </a:t>
                      </a:r>
                      <a:endParaRPr lang="af-Z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5586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</a:rPr>
                        <a:t>২। পিতা-মাতার হক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</a:rPr>
                        <a:t> বা অধিকার </a:t>
                      </a:r>
                      <a:endParaRPr lang="af-Z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</a:rPr>
                        <a:t>ইবাদত করা </a:t>
                      </a:r>
                      <a:endParaRPr lang="af-Z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45586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</a:rPr>
                        <a:t>৩। মানুষের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</a:rPr>
                        <a:t> হক বা অধিকার </a:t>
                      </a:r>
                      <a:endParaRPr lang="af-Z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</a:rPr>
                        <a:t>সেবা-যত্ন করা </a:t>
                      </a:r>
                      <a:endParaRPr lang="af-Z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72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772529" y="731520"/>
            <a:ext cx="6865034" cy="2433711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</a:rPr>
              <a:t>বাড়ীর কাজ </a:t>
            </a:r>
            <a:endParaRPr lang="af-ZA" sz="8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1009" y="3812345"/>
            <a:ext cx="96363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অনুচ্ছেদটির সারাংশ হিসাবে ৫টি বাক্য লিখে আনবে। </a:t>
            </a:r>
            <a:endParaRPr lang="af-ZA" sz="6000" b="1" dirty="0"/>
          </a:p>
        </p:txBody>
      </p:sp>
    </p:spTree>
    <p:extLst>
      <p:ext uri="{BB962C8B-B14F-4D97-AF65-F5344CB8AC3E}">
        <p14:creationId xmlns:p14="http://schemas.microsoft.com/office/powerpoint/2010/main" val="121115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534573"/>
            <a:ext cx="11113478" cy="60772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8" y="703386"/>
            <a:ext cx="10803988" cy="57677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829994" y="984738"/>
            <a:ext cx="3896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b="1" dirty="0" smtClean="0">
                <a:solidFill>
                  <a:srgbClr val="FFFF00"/>
                </a:solidFill>
              </a:rPr>
              <a:t>شُكْرًا</a:t>
            </a:r>
            <a:r>
              <a:rPr lang="bn-BD" sz="4400" b="1" dirty="0" smtClean="0">
                <a:solidFill>
                  <a:srgbClr val="FFFF00"/>
                </a:solidFill>
              </a:rPr>
              <a:t> (ধন্যবাদ) </a:t>
            </a:r>
            <a:endParaRPr lang="af-ZA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6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461846" y="154743"/>
            <a:ext cx="5824025" cy="1392702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</a:rPr>
              <a:t>নিচের ছবিগুলোর প্রতি লক্ষ্য করি </a:t>
            </a:r>
            <a:endParaRPr lang="af-ZA" sz="28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677" y="1871002"/>
            <a:ext cx="12192000" cy="36998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27" y="2106563"/>
            <a:ext cx="3105223" cy="31617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390" y="2106563"/>
            <a:ext cx="3478164" cy="31617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194" y="2173530"/>
            <a:ext cx="3906129" cy="30947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140677" y="5866228"/>
            <a:ext cx="3429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পবিত্র আল কুরআন যার মধ্যে অনেক বিধি বিধান এবং বিজ্ঞান সম্মত দিক নির্দেশনা রয়েছে। </a:t>
            </a:r>
            <a:endParaRPr lang="af-Z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70141" y="5894363"/>
            <a:ext cx="8060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যেমনঃ নামাজ, হজ্জ, যাকাত ইত্যাদি এগুলো আল্লাহ তায়ালার অধিকার। </a:t>
            </a:r>
            <a:endParaRPr lang="af-ZA" sz="2000" b="1" dirty="0"/>
          </a:p>
        </p:txBody>
      </p:sp>
    </p:spTree>
    <p:extLst>
      <p:ext uri="{BB962C8B-B14F-4D97-AF65-F5344CB8AC3E}">
        <p14:creationId xmlns:p14="http://schemas.microsoft.com/office/powerpoint/2010/main" val="102997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083" y="168812"/>
            <a:ext cx="11732455" cy="43328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027" y="509401"/>
            <a:ext cx="3355145" cy="36546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02" y="565671"/>
            <a:ext cx="3200398" cy="35983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500" y="565673"/>
            <a:ext cx="3467007" cy="359836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25083" y="4951828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শিশু কালে পিতা মাতা তাদের সন্তানদেরকে যেভাবে লালন-পালন করেন। </a:t>
            </a:r>
            <a:endParaRPr lang="af-ZA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93697" y="5092505"/>
            <a:ext cx="7652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পিতা-মাতা যখন বার্ধক্যে উপনিত হন তখন তাদের সেবা- যত্ন করা। </a:t>
            </a:r>
            <a:endParaRPr lang="af-ZA" sz="3200" b="1" dirty="0"/>
          </a:p>
        </p:txBody>
      </p:sp>
    </p:spTree>
    <p:extLst>
      <p:ext uri="{BB962C8B-B14F-4D97-AF65-F5344CB8AC3E}">
        <p14:creationId xmlns:p14="http://schemas.microsoft.com/office/powerpoint/2010/main" val="370715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73" y="154745"/>
            <a:ext cx="11704321" cy="368573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97" y="661508"/>
            <a:ext cx="3482689" cy="2691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311" y="628575"/>
            <a:ext cx="2864495" cy="27572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187" y="628575"/>
            <a:ext cx="3278432" cy="27572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53197" y="4417255"/>
            <a:ext cx="11003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গরিব-অসহায় এবং মিসকিনদেরকে সাহায্য সহযোগিতা করা।  </a:t>
            </a:r>
            <a:endParaRPr lang="af-ZA" sz="3200" b="1" dirty="0"/>
          </a:p>
        </p:txBody>
      </p:sp>
    </p:spTree>
    <p:extLst>
      <p:ext uri="{BB962C8B-B14F-4D97-AF65-F5344CB8AC3E}">
        <p14:creationId xmlns:p14="http://schemas.microsoft.com/office/powerpoint/2010/main" val="372259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688122" y="295422"/>
            <a:ext cx="8088923" cy="237744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/>
                </a:solidFill>
              </a:rPr>
              <a:t>আজকের পাঠ </a:t>
            </a:r>
            <a:endParaRPr lang="af-ZA" sz="7200" b="1" dirty="0">
              <a:solidFill>
                <a:schemeClr val="tx1"/>
              </a:solidFill>
            </a:endParaRPr>
          </a:p>
        </p:txBody>
      </p:sp>
      <p:sp>
        <p:nvSpPr>
          <p:cNvPr id="3" name="Double Wave 2"/>
          <p:cNvSpPr/>
          <p:nvPr/>
        </p:nvSpPr>
        <p:spPr>
          <a:xfrm>
            <a:off x="1069145" y="3108960"/>
            <a:ext cx="9439421" cy="3123029"/>
          </a:xfrm>
          <a:prstGeom prst="double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chemeClr val="tx1"/>
                </a:solidFill>
              </a:rPr>
              <a:t>আল্লাহর হক, পিতা-মাতার হক এবং মানুষের হক </a:t>
            </a:r>
            <a:endParaRPr lang="af-ZA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7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869809" y="267287"/>
            <a:ext cx="6006905" cy="1716258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দলীয় কাজ </a:t>
            </a:r>
            <a:endParaRPr lang="af-ZA" sz="4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7618" y="2433711"/>
            <a:ext cx="102131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নিচের স্লাইডের আরবী অনুচ্ছেদটি অর্থসহ ভালোভাবে পড়ার চেষ্টা কর এবং সমস্যা গুলো খুজে বের করোঃ </a:t>
            </a:r>
            <a:endParaRPr lang="af-ZA" sz="6000" b="1" dirty="0"/>
          </a:p>
        </p:txBody>
      </p:sp>
    </p:spTree>
    <p:extLst>
      <p:ext uri="{BB962C8B-B14F-4D97-AF65-F5344CB8AC3E}">
        <p14:creationId xmlns:p14="http://schemas.microsoft.com/office/powerpoint/2010/main" val="120726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8474"/>
            <a:ext cx="12192000" cy="6921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</a:rPr>
              <a:t>فِي الْقُرْانِ الْكَرِيْمِ تَشْرِيْعَاتٌ حَكِيْمَةٌ وَ تَوجَيْهَاتٌ رَبانِيةٌ </a:t>
            </a:r>
            <a:r>
              <a:rPr lang="ar-SA" sz="5400" b="1" dirty="0" smtClean="0">
                <a:solidFill>
                  <a:srgbClr val="FF0000"/>
                </a:solidFill>
              </a:rPr>
              <a:t>سَامِيَةٌ ، لَو عَمِلَ بِهَا الْانْسَانُ الْمُسْلِمُ وَ نَفدْهَا مُخْلِصَا </a:t>
            </a:r>
            <a:r>
              <a:rPr lang="ar-SA" sz="5400" b="1" dirty="0" smtClean="0">
                <a:solidFill>
                  <a:schemeClr val="tx1"/>
                </a:solidFill>
              </a:rPr>
              <a:t>مُؤْمِنَا بِهَا لَاحْتَل فِيْ الْعَالَمِ الْمَكَانَة الْأُولَى التي تَرَبعَ </a:t>
            </a:r>
            <a:r>
              <a:rPr lang="ar-SA" sz="5400" b="1" dirty="0" smtClean="0">
                <a:solidFill>
                  <a:srgbClr val="FF0000"/>
                </a:solidFill>
              </a:rPr>
              <a:t>عَلَيْهَا أَسْلَافُهُ الْمُؤْمِنُونَ حَقَا ‘ وَ لَنَالَ مَا نَالُوا مِنْ عِزةٍ </a:t>
            </a:r>
            <a:r>
              <a:rPr lang="ar-SA" sz="5400" b="1" dirty="0" smtClean="0">
                <a:solidFill>
                  <a:schemeClr val="tx1"/>
                </a:solidFill>
              </a:rPr>
              <a:t>وَ سِيَادَةٍ ‘ وَ مِنْ هَدْهِ التشْرِيْعَاتِ وَ تِلْكَ التوجِيْهَاتِ مَا </a:t>
            </a:r>
            <a:r>
              <a:rPr lang="ar-SA" sz="5400" b="1" dirty="0" smtClean="0">
                <a:solidFill>
                  <a:srgbClr val="FF0000"/>
                </a:solidFill>
              </a:rPr>
              <a:t>أَو جَبَهُ الله عَلَيْنَا مِنْ حُقُوْقٍ طَلَبَ مِنا أَدَاءُهَا مما يُخْتَص </a:t>
            </a:r>
            <a:r>
              <a:rPr lang="ar-SA" sz="5400" b="1" dirty="0" smtClean="0">
                <a:solidFill>
                  <a:schemeClr val="tx1"/>
                </a:solidFill>
              </a:rPr>
              <a:t>بِهِ دُوْنَ غَيْرِهِ ‘ أَوْ مِما يَخُص الْلِدَيْنِ ، أَوْ مِما يَخُص </a:t>
            </a:r>
            <a:r>
              <a:rPr lang="ar-SA" sz="5400" b="1" dirty="0" smtClean="0">
                <a:solidFill>
                  <a:srgbClr val="FF0000"/>
                </a:solidFill>
              </a:rPr>
              <a:t>الناسَ ، وَ عَلى دْلِكَ فَقَد أَوْجَبَ الله عَلَيْنَا حُقُوْقًا ثَلاَثَةً. </a:t>
            </a:r>
            <a:endParaRPr lang="af-ZA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39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703385" y="675249"/>
            <a:ext cx="10621107" cy="1702191"/>
          </a:xfrm>
          <a:prstGeom prst="ribb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</a:rPr>
              <a:t>জোড়ায় কাজ </a:t>
            </a:r>
            <a:endParaRPr lang="af-ZA" sz="54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70671" y="3291840"/>
            <a:ext cx="10353821" cy="27291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</a:rPr>
              <a:t>উপরোক্ত স্লাইডের আরবী অনুচ্ছেদ থেকে নিচের স্লাইডের প্রশ্নগুলোর উত্তর খুঁজে বের কর। </a:t>
            </a:r>
            <a:endParaRPr lang="af-ZA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1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620</Words>
  <Application>Microsoft Office PowerPoint</Application>
  <PresentationFormat>Widescreen</PresentationFormat>
  <Paragraphs>118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nurul haque</dc:creator>
  <cp:lastModifiedBy>nurul haque</cp:lastModifiedBy>
  <cp:revision>111</cp:revision>
  <dcterms:created xsi:type="dcterms:W3CDTF">2016-09-24T01:40:11Z</dcterms:created>
  <dcterms:modified xsi:type="dcterms:W3CDTF">2016-12-29T16:34:59Z</dcterms:modified>
</cp:coreProperties>
</file>